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76" r:id="rId3"/>
    <p:sldId id="317" r:id="rId4"/>
    <p:sldId id="278" r:id="rId5"/>
    <p:sldId id="257" r:id="rId6"/>
    <p:sldId id="316" r:id="rId7"/>
    <p:sldId id="315" r:id="rId8"/>
    <p:sldId id="293" r:id="rId9"/>
    <p:sldId id="260" r:id="rId10"/>
    <p:sldId id="294" r:id="rId11"/>
    <p:sldId id="295" r:id="rId12"/>
    <p:sldId id="313" r:id="rId13"/>
    <p:sldId id="267" r:id="rId14"/>
    <p:sldId id="314" r:id="rId15"/>
    <p:sldId id="312" r:id="rId16"/>
    <p:sldId id="291" r:id="rId17"/>
    <p:sldId id="279" r:id="rId18"/>
    <p:sldId id="271" r:id="rId19"/>
    <p:sldId id="320" r:id="rId20"/>
    <p:sldId id="319" r:id="rId21"/>
    <p:sldId id="304" r:id="rId22"/>
    <p:sldId id="308" r:id="rId23"/>
    <p:sldId id="322" r:id="rId24"/>
    <p:sldId id="309" r:id="rId25"/>
    <p:sldId id="310" r:id="rId26"/>
    <p:sldId id="321" r:id="rId27"/>
    <p:sldId id="307" r:id="rId28"/>
    <p:sldId id="303" r:id="rId29"/>
    <p:sldId id="311" r:id="rId30"/>
    <p:sldId id="318" r:id="rId31"/>
    <p:sldId id="274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800000"/>
    <a:srgbClr val="E2B2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34700-DAC7-E17B-6D32-244B42DD58D4}" v="124" dt="2023-08-03T21:22:05.282"/>
    <p1510:client id="{D4A40BAB-E3E4-BC5B-ACEA-EAE18BF75061}" v="13" dt="2023-08-02T21:16:25.256"/>
    <p1510:client id="{F655F478-0575-4F3D-81FD-2D1921274E9C}" v="1" dt="2023-08-03T21:47:01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06453FA-BC13-42A5-8FBA-8116810545C1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69800F-70B4-4580-A0BD-E012BDB67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58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9800F-70B4-4580-A0BD-E012BDB6782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0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7F2489-FAB4-467C-947C-CC54F4BB4A2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66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>
                <a:latin typeface="Comic Sans MS" pitchFamily="66" charset="0"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81499-38BF-42A8-8E6D-CBF0F12F5B4E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7ABF0-319C-4EB0-9EF6-13622434D9DC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5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4EC00-6C5C-4E8B-A2A5-DFCE0CA8D774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1517F-7A0D-42A0-97A4-4E283E29E29D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3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39CFD-AFA2-4303-87E2-CC013A4104F9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AE79-DD67-4905-80B2-249F991F3680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9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2728"/>
          </a:xfrm>
        </p:spPr>
        <p:txBody>
          <a:bodyPr>
            <a:noAutofit/>
          </a:bodyPr>
          <a:lstStyle>
            <a:lvl1pPr>
              <a:defRPr sz="4400">
                <a:latin typeface="Comic Sans MS" pitchFamily="66" charset="0"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 marL="1138238" indent="-228600">
              <a:defRPr>
                <a:latin typeface="Comic Sans MS" pitchFamily="66" charset="0"/>
              </a:defRPr>
            </a:lvl3pPr>
            <a:lvl4pPr marL="1425575" indent="-182563"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70425-DF7F-491D-BCF1-985C2E01BE99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40213-90DB-49E1-A296-B06B936ABCD3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6667A-63D8-472E-A2A6-0854417AEA16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89FA0-063B-41EA-B5EA-F207B76F9469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6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>
                <a:latin typeface="Comic Sans MS" pitchFamily="66" charset="0"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FF9D7-2DC3-433E-97D7-1E5488B60F2A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C8B51-BC60-4B10-ABAA-0E010A1E044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6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120EB-A3CB-4BBA-B293-F3B780FC2E05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FFAC-C1CC-44F3-B9BA-405CC1B1FA92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1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7558D-E210-4898-B8E7-6360BF96AB84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5D12-091F-47C9-B83F-20E92541468E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6AF8-34E1-468B-8749-46C211021E47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76D5-6900-4E6B-A818-0F5086E9E9E6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5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0B468-EF9C-46B1-90AF-C655FEB5DB51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6D80E-28B0-464C-ADFC-0EC5B93353DA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2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0403F-42FD-4CE9-9C30-0E69EF2D5A13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E4D57-2683-4B11-B858-0CA2AC605513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1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66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0E874E7-C7FE-4190-9687-34FFD5BA92AB}" type="datetimeFigureOut">
              <a:rPr lang="en-US"/>
              <a:pPr>
                <a:defRPr/>
              </a:pPr>
              <a:t>8/3/2023</a:t>
            </a:fld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5C65C49B-E55C-49F6-B6DD-F820337EAE7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C555A-F037-4D70-A66E-409F4CADA3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696" y="308851"/>
            <a:ext cx="662072" cy="8925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3" r:id="rId2"/>
    <p:sldLayoutId id="2147483849" r:id="rId3"/>
    <p:sldLayoutId id="2147483844" r:id="rId4"/>
    <p:sldLayoutId id="2147483845" r:id="rId5"/>
    <p:sldLayoutId id="2147483846" r:id="rId6"/>
    <p:sldLayoutId id="2147483850" r:id="rId7"/>
    <p:sldLayoutId id="2147483851" r:id="rId8"/>
    <p:sldLayoutId id="2147483852" r:id="rId9"/>
    <p:sldLayoutId id="2147483847" r:id="rId10"/>
    <p:sldLayoutId id="21474838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onica_Ochoa@chino.k12.ca.us" TargetMode="External"/><Relationship Id="rId2" Type="http://schemas.openxmlformats.org/officeDocument/2006/relationships/hyperlink" Target="http://www.chino.k12.ca.us/Chaparr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eresa_CintraDoPrado@chino.k12.ca.us" TargetMode="External"/><Relationship Id="rId5" Type="http://schemas.openxmlformats.org/officeDocument/2006/relationships/hyperlink" Target="mailto:Theresa_CintraDoPrado@chino.k12.ca.us" TargetMode="External"/><Relationship Id="rId4" Type="http://schemas.openxmlformats.org/officeDocument/2006/relationships/hyperlink" Target="mailto:Carol_Somerville@chino.k12.ca.u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43000"/>
            <a:ext cx="8458200" cy="1975104"/>
          </a:xfr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 sz="4400"/>
              <a:t>WELCOME TO</a:t>
            </a:r>
            <a:br>
              <a:rPr lang="en-US" sz="4400"/>
            </a:br>
            <a:r>
              <a:rPr lang="en-US" sz="4400"/>
              <a:t>PARENT INFORMATION NIGHT</a:t>
            </a:r>
            <a:br>
              <a:rPr lang="en-US" sz="4400"/>
            </a:br>
            <a:endParaRPr lang="en-US" sz="4400"/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8382000" cy="2879725"/>
          </a:xfrm>
        </p:spPr>
        <p:txBody>
          <a:bodyPr/>
          <a:lstStyle/>
          <a:p>
            <a:pPr algn="ctr" eaLnBrk="1" hangingPunct="1"/>
            <a:r>
              <a:rPr lang="en-US" sz="2800"/>
              <a:t>Transitional Kindergarten</a:t>
            </a:r>
          </a:p>
          <a:p>
            <a:pPr algn="ctr" eaLnBrk="1" hangingPunct="1"/>
            <a:r>
              <a:rPr lang="en-US" sz="2800"/>
              <a:t>Mrs. Ochoa - AM</a:t>
            </a:r>
          </a:p>
          <a:p>
            <a:pPr algn="ctr" eaLnBrk="1" hangingPunct="1"/>
            <a:r>
              <a:rPr lang="en-US" sz="2800"/>
              <a:t>Mrs. Somerville/Ms. Cintra do Prado - PM </a:t>
            </a:r>
          </a:p>
          <a:p>
            <a:pPr eaLnBrk="1" hangingPunct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1C75C-7C67-4169-98E9-A85D2200F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1309"/>
          <a:stretch/>
        </p:blipFill>
        <p:spPr>
          <a:xfrm>
            <a:off x="0" y="5161175"/>
            <a:ext cx="9144000" cy="16968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Math - Patterns</a:t>
            </a:r>
          </a:p>
        </p:txBody>
      </p:sp>
      <p:pic>
        <p:nvPicPr>
          <p:cNvPr id="4" name="IMG_096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0250" y="1774825"/>
            <a:ext cx="2601913" cy="4625975"/>
          </a:xfrm>
        </p:spPr>
      </p:pic>
    </p:spTree>
    <p:extLst>
      <p:ext uri="{BB962C8B-B14F-4D97-AF65-F5344CB8AC3E}">
        <p14:creationId xmlns:p14="http://schemas.microsoft.com/office/powerpoint/2010/main" val="23008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Math Manipulatives</a:t>
            </a:r>
          </a:p>
        </p:txBody>
      </p:sp>
      <p:pic>
        <p:nvPicPr>
          <p:cNvPr id="5" name="Content Placeholder 4" descr="IMG_0714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b="1398"/>
          <a:stretch>
            <a:fillRect/>
          </a:stretch>
        </p:blipFill>
        <p:spPr>
          <a:xfrm>
            <a:off x="533400" y="1905000"/>
            <a:ext cx="8077200" cy="4416425"/>
          </a:xfrm>
        </p:spPr>
      </p:pic>
    </p:spTree>
    <p:extLst>
      <p:ext uri="{BB962C8B-B14F-4D97-AF65-F5344CB8AC3E}">
        <p14:creationId xmlns:p14="http://schemas.microsoft.com/office/powerpoint/2010/main" val="155677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2C02-0D92-3C01-A72A-E3A57CBA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3 Be’s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E016D-A3BD-7EE2-978E-82155412F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007" y="2948871"/>
            <a:ext cx="4044462" cy="1139412"/>
          </a:xfrm>
        </p:spPr>
        <p:txBody>
          <a:bodyPr/>
          <a:lstStyle/>
          <a:p>
            <a:endParaRPr lang="en-US"/>
          </a:p>
        </p:txBody>
      </p:sp>
      <p:pic>
        <p:nvPicPr>
          <p:cNvPr id="10242" name="id-7D2A485D-0713-4609-A468-95AA28C6FEA6" descr="Image.jpeg">
            <a:extLst>
              <a:ext uri="{FF2B5EF4-FFF2-40B4-BE49-F238E27FC236}">
                <a16:creationId xmlns:a16="http://schemas.microsoft.com/office/drawing/2014/main" id="{DE097D76-B911-17D6-B0CA-D597F0B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4" y="1524000"/>
            <a:ext cx="810248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05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/>
              <a:t>Classroom Management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534400" cy="4625975"/>
          </a:xfrm>
        </p:spPr>
        <p:txBody>
          <a:bodyPr/>
          <a:lstStyle/>
          <a:p>
            <a:pPr marL="117475" indent="0" algn="ctr" eaLnBrk="1" hangingPunct="1">
              <a:spcAft>
                <a:spcPct val="25000"/>
              </a:spcAft>
              <a:buNone/>
            </a:pPr>
            <a:r>
              <a:rPr lang="en-US" sz="3600" b="1"/>
              <a:t>“Clifford’s Classroom Rules”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 b="21101"/>
          <a:stretch/>
        </p:blipFill>
        <p:spPr>
          <a:xfrm>
            <a:off x="2819400" y="2514600"/>
            <a:ext cx="3857625" cy="40267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3F38A-C4A7-4736-0157-E3A87378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Happy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9FD5-D910-53CE-D9DB-DACA53B57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5806" y="1184615"/>
            <a:ext cx="3176421" cy="1252729"/>
          </a:xfrm>
        </p:spPr>
        <p:txBody>
          <a:bodyPr/>
          <a:lstStyle/>
          <a:p>
            <a:endParaRPr lang="en-US"/>
          </a:p>
        </p:txBody>
      </p:sp>
      <p:pic>
        <p:nvPicPr>
          <p:cNvPr id="9218" name="id-9939A32D-1C11-44E8-82DC-EB116589D768" descr="Image.jpeg">
            <a:extLst>
              <a:ext uri="{FF2B5EF4-FFF2-40B4-BE49-F238E27FC236}">
                <a16:creationId xmlns:a16="http://schemas.microsoft.com/office/drawing/2014/main" id="{10372EC4-B7EE-D1FC-8E02-88ACB5D5A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5128"/>
            <a:ext cx="5639301" cy="75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85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577B-DA55-DC7E-2186-E48B1E79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Hot 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2C52A-C104-71E4-06C3-7448145A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36" y="1619435"/>
            <a:ext cx="2941815" cy="653359"/>
          </a:xfrm>
        </p:spPr>
        <p:txBody>
          <a:bodyPr/>
          <a:lstStyle/>
          <a:p>
            <a:endParaRPr lang="en-US"/>
          </a:p>
        </p:txBody>
      </p:sp>
      <p:pic>
        <p:nvPicPr>
          <p:cNvPr id="11266" name="id-02040DB8-04BF-48C8-86F9-8485F6E0887B" descr="Image.jpeg">
            <a:extLst>
              <a:ext uri="{FF2B5EF4-FFF2-40B4-BE49-F238E27FC236}">
                <a16:creationId xmlns:a16="http://schemas.microsoft.com/office/drawing/2014/main" id="{47AD6624-44BE-05A8-020C-FB42DE52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2834"/>
            <a:ext cx="7672326" cy="547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468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Class Dojo</a:t>
            </a:r>
          </a:p>
        </p:txBody>
      </p:sp>
      <p:pic>
        <p:nvPicPr>
          <p:cNvPr id="4" name="Content Placeholder 3" descr="Screen Shot 2018-08-01 at 4.21.0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4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3609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Grading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indent="-318770" eaLnBrk="1" hangingPunct="1">
              <a:spcAft>
                <a:spcPct val="25000"/>
              </a:spcAft>
            </a:pPr>
            <a:r>
              <a:rPr lang="en-US">
                <a:latin typeface="Comic Sans MS"/>
              </a:rPr>
              <a:t>Parent Conferences week of </a:t>
            </a:r>
            <a:br>
              <a:rPr lang="en-US"/>
            </a:br>
            <a:r>
              <a:rPr lang="en-US">
                <a:latin typeface="Comic Sans MS"/>
              </a:rPr>
              <a:t>September 25</a:t>
            </a:r>
            <a:r>
              <a:rPr lang="en-US" baseline="30000">
                <a:latin typeface="Comic Sans MS"/>
              </a:rPr>
              <a:t>th</a:t>
            </a:r>
            <a:r>
              <a:rPr lang="en-US">
                <a:latin typeface="Comic Sans MS"/>
              </a:rPr>
              <a:t> – 29</a:t>
            </a:r>
            <a:r>
              <a:rPr lang="en-US" baseline="30000">
                <a:latin typeface="Comic Sans MS"/>
              </a:rPr>
              <a:t>th</a:t>
            </a:r>
            <a:r>
              <a:rPr lang="en-US">
                <a:latin typeface="Comic Sans MS"/>
              </a:rPr>
              <a:t>   </a:t>
            </a:r>
            <a:r>
              <a:rPr lang="en-US" baseline="30000">
                <a:latin typeface="Comic Sans MS"/>
              </a:rPr>
              <a:t>  </a:t>
            </a:r>
            <a:endParaRPr lang="en-US"/>
          </a:p>
          <a:p>
            <a:pPr lvl="1" eaLnBrk="1" hangingPunct="1">
              <a:spcAft>
                <a:spcPct val="25000"/>
              </a:spcAft>
            </a:pPr>
            <a:r>
              <a:rPr lang="en-US" sz="2400"/>
              <a:t>Regular Schedule for TK and K</a:t>
            </a:r>
          </a:p>
          <a:p>
            <a:pPr indent="-318770" eaLnBrk="1" hangingPunct="1">
              <a:spcAft>
                <a:spcPct val="25000"/>
              </a:spcAft>
            </a:pPr>
            <a:r>
              <a:rPr lang="en-US">
                <a:latin typeface="Comic Sans MS"/>
              </a:rPr>
              <a:t>Progress Reports six weeks into each trimester</a:t>
            </a:r>
            <a:endParaRPr lang="en-US"/>
          </a:p>
          <a:p>
            <a:pPr indent="-318770" eaLnBrk="1" hangingPunct="1">
              <a:spcAft>
                <a:spcPct val="25000"/>
              </a:spcAft>
            </a:pPr>
            <a:r>
              <a:rPr lang="en-US">
                <a:latin typeface="Comic Sans MS"/>
              </a:rPr>
              <a:t>Report Cards in October, February, and May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/>
              <a:t>Homework</a:t>
            </a:r>
          </a:p>
        </p:txBody>
      </p:sp>
      <p:sp>
        <p:nvSpPr>
          <p:cNvPr id="2662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ct val="25000"/>
              </a:spcAft>
            </a:pPr>
            <a:r>
              <a:rPr lang="en-US"/>
              <a:t>Daily Communication Folder</a:t>
            </a:r>
          </a:p>
          <a:p>
            <a:pPr eaLnBrk="1" hangingPunct="1">
              <a:spcAft>
                <a:spcPct val="25000"/>
              </a:spcAft>
            </a:pPr>
            <a:r>
              <a:rPr lang="en-US"/>
              <a:t>Average of 10-20 minutes a night</a:t>
            </a:r>
          </a:p>
          <a:p>
            <a:pPr eaLnBrk="1" hangingPunct="1">
              <a:spcAft>
                <a:spcPct val="25000"/>
              </a:spcAft>
            </a:pPr>
            <a:r>
              <a:rPr lang="en-US"/>
              <a:t>Monthly “Activity Calendar”</a:t>
            </a:r>
          </a:p>
          <a:p>
            <a:pPr eaLnBrk="1" hangingPunct="1">
              <a:spcAft>
                <a:spcPct val="25000"/>
              </a:spcAft>
            </a:pPr>
            <a:r>
              <a:rPr lang="en-US"/>
              <a:t>Monthly “Read Aloud” </a:t>
            </a:r>
          </a:p>
          <a:p>
            <a:pPr eaLnBrk="1" hangingPunct="1">
              <a:spcAft>
                <a:spcPct val="25000"/>
              </a:spcAft>
            </a:pPr>
            <a:r>
              <a:rPr lang="en-US"/>
              <a:t>Reinforcement of what your child learned in class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4314-0780-AE48-3B4C-F36A38568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Monthly Activity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F3A0-8E08-E54F-AAE5-1A9ED419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id-2D399582-D854-4E7F-940D-C949E28BB5E2" descr="Image.jpeg">
            <a:extLst>
              <a:ext uri="{FF2B5EF4-FFF2-40B4-BE49-F238E27FC236}">
                <a16:creationId xmlns:a16="http://schemas.microsoft.com/office/drawing/2014/main" id="{9421CB48-2110-960B-FE7A-6104D59D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52470"/>
            <a:ext cx="4038600" cy="507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66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Communication </a:t>
            </a:r>
            <a:br>
              <a:rPr lang="en-US"/>
            </a:br>
            <a:r>
              <a:rPr lang="en-US"/>
              <a:t>Connection</a:t>
            </a:r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>
          <a:xfrm>
            <a:off x="457200" y="1676400"/>
            <a:ext cx="8534400" cy="4625975"/>
          </a:xfrm>
        </p:spPr>
        <p:txBody>
          <a:bodyPr/>
          <a:lstStyle/>
          <a:p>
            <a:r>
              <a:rPr lang="en-US" sz="2800" b="1"/>
              <a:t>Website: </a:t>
            </a:r>
            <a:r>
              <a:rPr lang="en-US" sz="2800">
                <a:hlinkClick r:id="rId2"/>
              </a:rPr>
              <a:t>www.chino.k12.ca.us/Chaparral</a:t>
            </a:r>
            <a:r>
              <a:rPr lang="en-US" sz="2800"/>
              <a:t> </a:t>
            </a:r>
          </a:p>
          <a:p>
            <a:r>
              <a:rPr lang="en-US" sz="2800" b="1"/>
              <a:t>School Phone: 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(909) 606-4871 – Chaparral </a:t>
            </a:r>
            <a:b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ext. 6204, Room E-4</a:t>
            </a:r>
          </a:p>
          <a:p>
            <a:pPr marL="119062" indent="0">
              <a:buNone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</a:p>
          <a:p>
            <a:r>
              <a:rPr lang="en-US" sz="2800" b="1"/>
              <a:t>Teacher emails:</a:t>
            </a:r>
          </a:p>
          <a:p>
            <a:pPr lvl="1"/>
            <a:r>
              <a:rPr lang="en-US" sz="2400">
                <a:hlinkClick r:id="rId3"/>
              </a:rPr>
              <a:t>Monica_Ochoa@chino.k12.ca.us</a:t>
            </a:r>
            <a:endParaRPr lang="en-US" sz="2400"/>
          </a:p>
          <a:p>
            <a:pPr lvl="1"/>
            <a:r>
              <a:rPr lang="en-US" sz="2400">
                <a:hlinkClick r:id="rId4"/>
              </a:rPr>
              <a:t>Carol_Somerville@chino.k12.ca.us</a:t>
            </a:r>
            <a:endParaRPr lang="en-US" sz="2400"/>
          </a:p>
          <a:p>
            <a:pPr lvl="1"/>
            <a:r>
              <a:rPr lang="en-US" sz="2400">
                <a:hlinkClick r:id="rId5"/>
              </a:rPr>
              <a:t>T</a:t>
            </a:r>
            <a:r>
              <a:rPr lang="en-US" sz="2400">
                <a:hlinkClick r:id="rId6"/>
              </a:rPr>
              <a:t>heresa_CintraDoPrado@chino.k12.ca.us</a:t>
            </a:r>
            <a:endParaRPr lang="en-US" sz="2400"/>
          </a:p>
          <a:p>
            <a:pPr marL="119062" indent="0">
              <a:buNone/>
            </a:pPr>
            <a:endParaRPr lang="en-US" sz="2800"/>
          </a:p>
          <a:p>
            <a:pPr marL="119062" indent="0">
              <a:buNone/>
            </a:pPr>
            <a:r>
              <a:rPr lang="en-US" sz="2800" b="1"/>
              <a:t>Teachers prefer </a:t>
            </a:r>
            <a:r>
              <a:rPr lang="en-US" sz="2800" b="1">
                <a:solidFill>
                  <a:srgbClr val="000066"/>
                </a:solidFill>
              </a:rPr>
              <a:t>Class Dojo </a:t>
            </a:r>
            <a:r>
              <a:rPr lang="en-US" sz="2800" b="1"/>
              <a:t>for communication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3E02-439E-C4E9-1FA5-EAE082CF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Response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E42E1-98FA-1952-8446-6DCA9C373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id-6EEECDD5-78F2-4A3A-A2B9-D78F2CC3E2FC" descr="Image.jpeg">
            <a:extLst>
              <a:ext uri="{FF2B5EF4-FFF2-40B4-BE49-F238E27FC236}">
                <a16:creationId xmlns:a16="http://schemas.microsoft.com/office/drawing/2014/main" id="{E52BAE8D-91A0-6E09-2117-8485002B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50068"/>
            <a:ext cx="3810000" cy="50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625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6929-9B4F-4149-8D4B-282867CD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Monthly Read Aloud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9A2A9-52F7-4E14-816F-2E80825A4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958" y="1569848"/>
            <a:ext cx="3990083" cy="5135752"/>
          </a:xfrm>
        </p:spPr>
      </p:pic>
    </p:spTree>
    <p:extLst>
      <p:ext uri="{BB962C8B-B14F-4D97-AF65-F5344CB8AC3E}">
        <p14:creationId xmlns:p14="http://schemas.microsoft.com/office/powerpoint/2010/main" val="3417773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96A9-E9C3-4271-8C95-B24E6545B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18163-DEEE-47EC-9174-13B5D40D6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/>
              <a:t>We are a PEANUT FREE TK!</a:t>
            </a:r>
          </a:p>
          <a:p>
            <a:pPr>
              <a:spcAft>
                <a:spcPts val="1000"/>
              </a:spcAft>
            </a:pPr>
            <a:r>
              <a:rPr lang="en-US"/>
              <a:t>Students need to bring a simple snack in a lunch pail, labeled with their name. It should be finished within 10 minutes, allowing students to play and socialize.</a:t>
            </a:r>
          </a:p>
          <a:p>
            <a:pPr>
              <a:spcAft>
                <a:spcPts val="1000"/>
              </a:spcAft>
            </a:pPr>
            <a:r>
              <a:rPr lang="en-US"/>
              <a:t>Examples: cut fruit, cut vegetables, cheese, HALF a sandwich, water, juice.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B1A3-03A1-544B-32B5-E8D472A1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Student Snack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6570-8AFB-8AAC-3590-FE313F6A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615" y="-1435916"/>
            <a:ext cx="1683569" cy="609095"/>
          </a:xfrm>
        </p:spPr>
        <p:txBody>
          <a:bodyPr/>
          <a:lstStyle/>
          <a:p>
            <a:endParaRPr lang="en-US"/>
          </a:p>
        </p:txBody>
      </p:sp>
      <p:pic>
        <p:nvPicPr>
          <p:cNvPr id="12290" name="id-05DE9536-B86C-4F26-AD1A-9EA44F466A5F" descr="Image.jpeg">
            <a:extLst>
              <a:ext uri="{FF2B5EF4-FFF2-40B4-BE49-F238E27FC236}">
                <a16:creationId xmlns:a16="http://schemas.microsoft.com/office/drawing/2014/main" id="{F499258B-4E01-ABCA-213E-550A3409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90" y="1570263"/>
            <a:ext cx="3862419" cy="514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4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5948-96C8-4866-B1C1-13649B68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Scholastic Book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53657-BB26-448E-BC48-26AF11B9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4825"/>
            <a:ext cx="8534400" cy="4625975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/>
              <a:t>Scholastic Book Orders</a:t>
            </a:r>
          </a:p>
          <a:p>
            <a:pPr>
              <a:spcAft>
                <a:spcPts val="1000"/>
              </a:spcAft>
            </a:pPr>
            <a:r>
              <a:rPr lang="en-US"/>
              <a:t>Monthly</a:t>
            </a:r>
          </a:p>
          <a:p>
            <a:pPr>
              <a:spcAft>
                <a:spcPts val="1000"/>
              </a:spcAft>
            </a:pPr>
            <a:r>
              <a:rPr lang="en-US"/>
              <a:t>Goal – one book per child</a:t>
            </a:r>
          </a:p>
          <a:p>
            <a:pPr>
              <a:spcAft>
                <a:spcPts val="1000"/>
              </a:spcAft>
            </a:pPr>
            <a:r>
              <a:rPr lang="en-US"/>
              <a:t>$1 books available</a:t>
            </a:r>
          </a:p>
          <a:p>
            <a:pPr>
              <a:spcAft>
                <a:spcPts val="1000"/>
              </a:spcAft>
            </a:pPr>
            <a:r>
              <a:rPr lang="en-US"/>
              <a:t>ONLINE ORDERING</a:t>
            </a:r>
          </a:p>
          <a:p>
            <a:pPr>
              <a:spcAft>
                <a:spcPts val="1000"/>
              </a:spcAft>
            </a:pPr>
            <a:r>
              <a:rPr lang="en-US"/>
              <a:t>EXCELLENT Behavior Incentive!</a:t>
            </a:r>
          </a:p>
          <a:p>
            <a:pPr>
              <a:spcAft>
                <a:spcPts val="1000"/>
              </a:spcAft>
            </a:pPr>
            <a:r>
              <a:rPr lang="en-US"/>
              <a:t>Earns credit toward TK classroom library</a:t>
            </a:r>
          </a:p>
        </p:txBody>
      </p:sp>
    </p:spTree>
    <p:extLst>
      <p:ext uri="{BB962C8B-B14F-4D97-AF65-F5344CB8AC3E}">
        <p14:creationId xmlns:p14="http://schemas.microsoft.com/office/powerpoint/2010/main" val="1636659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7690-29A9-4C07-A9CE-6D4A52C0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Birthdays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5BC67-36CC-42B1-B116-72469CCBF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/>
              <a:t>We will recognize each student’s birthday in class by receiving a Birthday Crown and singing a Birthday song.</a:t>
            </a:r>
          </a:p>
          <a:p>
            <a:pPr>
              <a:spcAft>
                <a:spcPts val="1000"/>
              </a:spcAft>
            </a:pPr>
            <a:r>
              <a:rPr lang="en-US"/>
              <a:t>A “Goodie Bag” with non-food items for the entire class will be acceptable but NOT required.</a:t>
            </a:r>
          </a:p>
          <a:p>
            <a:pPr>
              <a:spcAft>
                <a:spcPts val="1000"/>
              </a:spcAft>
            </a:pPr>
            <a:r>
              <a:rPr lang="en-US"/>
              <a:t>Absolutely NO cupcakes!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9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3DC9-7FA2-F403-5843-9C8F4BD9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Arrival and Dismissal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2D471-F247-B4E4-6E84-D736C5E03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712" y="4667251"/>
            <a:ext cx="7586404" cy="4180098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id-8DD49AF1-105E-48B3-897C-A891C03A10E7" descr="Image.jpeg">
            <a:extLst>
              <a:ext uri="{FF2B5EF4-FFF2-40B4-BE49-F238E27FC236}">
                <a16:creationId xmlns:a16="http://schemas.microsoft.com/office/drawing/2014/main" id="{A9FA7063-6344-9CDA-AB3B-C70488BF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895600"/>
            <a:ext cx="8763000" cy="194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705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A18B-8BFC-4FC9-A8FD-7F1A3D40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Parent Volunteers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977B-F125-432D-ABB0-8FA30C6FE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18770">
              <a:spcAft>
                <a:spcPts val="1000"/>
              </a:spcAft>
            </a:pPr>
            <a:r>
              <a:rPr lang="en-US" sz="2600">
                <a:latin typeface="Comic Sans MS"/>
              </a:rPr>
              <a:t>In class, preferably one parent daily, on a regular basis</a:t>
            </a:r>
            <a:endParaRPr lang="en-US" sz="2600"/>
          </a:p>
          <a:p>
            <a:pPr indent="-318770">
              <a:spcAft>
                <a:spcPts val="1000"/>
              </a:spcAft>
            </a:pPr>
            <a:r>
              <a:rPr lang="en-US" sz="2600">
                <a:latin typeface="Comic Sans MS"/>
              </a:rPr>
              <a:t>Room Parent</a:t>
            </a:r>
          </a:p>
          <a:p>
            <a:pPr indent="-318770">
              <a:spcAft>
                <a:spcPts val="1000"/>
              </a:spcAft>
            </a:pPr>
            <a:r>
              <a:rPr lang="en-US" sz="2600">
                <a:latin typeface="Comic Sans MS"/>
              </a:rPr>
              <a:t>Art Pals Person, monthly</a:t>
            </a:r>
          </a:p>
          <a:p>
            <a:pPr indent="-318770">
              <a:spcAft>
                <a:spcPts val="1000"/>
              </a:spcAft>
            </a:pPr>
            <a:r>
              <a:rPr lang="en-US" sz="2600">
                <a:latin typeface="Comic Sans MS"/>
              </a:rPr>
              <a:t>Recycling Coordinator</a:t>
            </a:r>
          </a:p>
          <a:p>
            <a:pPr indent="-318770">
              <a:spcAft>
                <a:spcPts val="1000"/>
              </a:spcAft>
            </a:pPr>
            <a:r>
              <a:rPr lang="en-US" sz="2600">
                <a:latin typeface="Comic Sans MS"/>
              </a:rPr>
              <a:t>Garden Volunteers – the more, the merrier :) </a:t>
            </a:r>
          </a:p>
          <a:p>
            <a:pPr indent="-318770">
              <a:spcAft>
                <a:spcPts val="1000"/>
              </a:spcAft>
            </a:pPr>
            <a:r>
              <a:rPr lang="en-US" sz="2600">
                <a:latin typeface="Comic Sans MS"/>
              </a:rPr>
              <a:t>At Home Preparation</a:t>
            </a:r>
          </a:p>
          <a:p>
            <a:pPr marL="118745" indent="0">
              <a:spcAft>
                <a:spcPts val="1000"/>
              </a:spcAft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7771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5FA87-76CB-B64E-BC90-DF110541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Raptor Technology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5DD50CA-D75B-7A4B-8839-913FC6BBF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0488" y="2187968"/>
            <a:ext cx="5334000" cy="40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1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C687-C634-4460-A3B6-A592B9DC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/>
              <a:t>Parent Teacher Organization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380A3-66BB-0587-5573-57933B72D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9380" indent="0">
              <a:buNone/>
            </a:pPr>
            <a:r>
              <a:rPr lang="en-US">
                <a:latin typeface="Comic Sans MS"/>
              </a:rPr>
              <a:t>Chaparral PTO</a:t>
            </a:r>
          </a:p>
          <a:p>
            <a:pPr marL="119380" indent="0">
              <a:buNone/>
            </a:pPr>
            <a:endParaRPr lang="en-US">
              <a:latin typeface="Comic Sans MS"/>
            </a:endParaRPr>
          </a:p>
          <a:p>
            <a:pPr indent="-318770">
              <a:buFont typeface="Calibri" pitchFamily="18" charset="2"/>
              <a:buChar char="-"/>
            </a:pPr>
            <a:r>
              <a:rPr lang="en-US">
                <a:latin typeface="Comic Sans MS"/>
              </a:rPr>
              <a:t>Not happening</a:t>
            </a:r>
          </a:p>
          <a:p>
            <a:pPr indent="-318770">
              <a:buFont typeface="Calibri" pitchFamily="18" charset="2"/>
              <a:buChar char="-"/>
            </a:pPr>
            <a:r>
              <a:rPr lang="en-US">
                <a:latin typeface="Comic Sans MS"/>
              </a:rPr>
              <a:t>How it can happen</a:t>
            </a:r>
          </a:p>
          <a:p>
            <a:pPr indent="-318770">
              <a:buFont typeface="Calibri" pitchFamily="18" charset="2"/>
              <a:buChar char="-"/>
            </a:pPr>
            <a:endParaRPr lang="en-US">
              <a:latin typeface="Comic Sans MS"/>
            </a:endParaRPr>
          </a:p>
          <a:p>
            <a:pPr marL="119380" indent="0">
              <a:buNone/>
            </a:pPr>
            <a:r>
              <a:rPr lang="en-US">
                <a:latin typeface="Comic Sans MS"/>
              </a:rPr>
              <a:t>We will need:</a:t>
            </a:r>
          </a:p>
          <a:p>
            <a:pPr marL="633730" indent="-514350">
              <a:buAutoNum type="arabicPeriod"/>
            </a:pPr>
            <a:r>
              <a:rPr lang="en-US">
                <a:latin typeface="Comic Sans MS"/>
              </a:rPr>
              <a:t>President</a:t>
            </a:r>
          </a:p>
          <a:p>
            <a:pPr marL="633730" indent="-514350">
              <a:buAutoNum type="arabicPeriod"/>
            </a:pPr>
            <a:r>
              <a:rPr lang="en-US">
                <a:latin typeface="Comic Sans MS"/>
              </a:rPr>
              <a:t>Vice President</a:t>
            </a:r>
          </a:p>
          <a:p>
            <a:pPr marL="633730" indent="-514350">
              <a:buAutoNum type="arabicPeriod"/>
            </a:pPr>
            <a:r>
              <a:rPr lang="en-US">
                <a:latin typeface="Comic Sans MS"/>
              </a:rPr>
              <a:t>Treasurer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A53E-B98E-5642-022B-D2AF00E9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Your TK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C889-CA1D-84AC-5EF0-E50030CB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887" y="3371850"/>
            <a:ext cx="8229600" cy="4625975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id-1E4833D2-B2E6-4DB4-86DF-FFCFC6881FE0" descr="Image.jpeg">
            <a:extLst>
              <a:ext uri="{FF2B5EF4-FFF2-40B4-BE49-F238E27FC236}">
                <a16:creationId xmlns:a16="http://schemas.microsoft.com/office/drawing/2014/main" id="{577EAFB4-8150-200E-0CC4-8368D0F9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" y="1600200"/>
            <a:ext cx="7988301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05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A6855-5862-BADD-24AE-1C994B8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Our Transitional Kindergarten Classroom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B0AE5-39F0-7D41-595F-202A8AF46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364" y="4206875"/>
            <a:ext cx="7758020" cy="4994132"/>
          </a:xfrm>
        </p:spPr>
        <p:txBody>
          <a:bodyPr/>
          <a:lstStyle/>
          <a:p>
            <a:endParaRPr lang="en-US"/>
          </a:p>
        </p:txBody>
      </p:sp>
      <p:pic>
        <p:nvPicPr>
          <p:cNvPr id="5122" name="id-7FAE918F-329E-47C7-BAE2-F69DEFFA8D59" descr="Image.jpeg">
            <a:extLst>
              <a:ext uri="{FF2B5EF4-FFF2-40B4-BE49-F238E27FC236}">
                <a16:creationId xmlns:a16="http://schemas.microsoft.com/office/drawing/2014/main" id="{3B9A725E-4A47-451B-AC7A-2C8BC446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76" y="2438400"/>
            <a:ext cx="862404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685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8077200" cy="4191000"/>
          </a:xfr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 sz="4000"/>
              <a:t>Thank you for attending Parent Information Night! </a:t>
            </a:r>
            <a:br>
              <a:rPr lang="en-US" sz="4000"/>
            </a:br>
            <a:br>
              <a:rPr lang="en-US" sz="4000"/>
            </a:br>
            <a:r>
              <a:rPr lang="en-US" sz="4000"/>
              <a:t>Your participation is another step towards guiding your child to success in school.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46DA6-27D3-4EF4-BEC5-B84148EBA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1309"/>
          <a:stretch/>
        </p:blipFill>
        <p:spPr>
          <a:xfrm>
            <a:off x="0" y="5161175"/>
            <a:ext cx="9144000" cy="16968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52728"/>
          </a:xfrm>
        </p:spPr>
        <p:txBody>
          <a:bodyPr/>
          <a:lstStyle/>
          <a:p>
            <a:pPr algn="ctr">
              <a:defRPr/>
            </a:pPr>
            <a:r>
              <a:rPr lang="en-US"/>
              <a:t>Theory of Multiple Intelligence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815975"/>
          </a:xfrm>
        </p:spPr>
        <p:txBody>
          <a:bodyPr/>
          <a:lstStyle/>
          <a:p>
            <a:r>
              <a:rPr lang="en-US" b="1"/>
              <a:t>Domains of Intelligence</a:t>
            </a:r>
          </a:p>
          <a:p>
            <a:endParaRPr lang="en-US" sz="2000" b="1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914400" y="2362200"/>
            <a:ext cx="7772400" cy="4267200"/>
          </a:xfrm>
          <a:prstGeom prst="rect">
            <a:avLst/>
          </a:prstGeom>
        </p:spPr>
        <p:txBody>
          <a:bodyPr/>
          <a:lstStyle/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Linguistic (Word Smart)</a:t>
            </a:r>
          </a:p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Logical/Mathematical (Number Smart)</a:t>
            </a:r>
          </a:p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Spatial (Picture Smart)</a:t>
            </a:r>
          </a:p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Musical (Music Smart)</a:t>
            </a:r>
          </a:p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Bodily/Kinesthetic (Body Smart)</a:t>
            </a:r>
          </a:p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Interpersonal (People Smart)</a:t>
            </a:r>
          </a:p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Intrapersonal (Self Smart)</a:t>
            </a:r>
          </a:p>
          <a:p>
            <a:pPr marL="461963" lvl="1" indent="-344488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sz="2400">
                <a:latin typeface="Comic Sans MS" panose="030F0702030302020204" pitchFamily="66" charset="0"/>
              </a:rPr>
              <a:t>Naturalist (Nature Smart)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  <a:defRPr/>
            </a:pPr>
            <a:endParaRPr lang="en-US" sz="280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/>
              <a:t>TK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438785" indent="-320040" eaLnBrk="1" fontAlgn="auto" hangingPunct="1">
              <a:spcBef>
                <a:spcPts val="0"/>
              </a:spcBef>
              <a:spcAft>
                <a:spcPts val="600"/>
              </a:spcAft>
              <a:buFont typeface="Wingdings 2"/>
              <a:buChar char=""/>
              <a:defRPr/>
            </a:pPr>
            <a:r>
              <a:rPr lang="en-US" sz="2800" b="1"/>
              <a:t>These are the areas that are incorporated into our instruction to meet the readiness standards:</a:t>
            </a:r>
            <a:endParaRPr lang="en-US"/>
          </a:p>
          <a:p>
            <a:pPr marL="796925" lvl="1" indent="-334645" eaLnBrk="1" hangingPunct="1">
              <a:defRPr/>
            </a:pPr>
            <a:r>
              <a:rPr lang="en-US" sz="2400"/>
              <a:t>Social-Emotional Development</a:t>
            </a:r>
          </a:p>
          <a:p>
            <a:pPr marL="796925" lvl="1" indent="-334645" eaLnBrk="1" hangingPunct="1">
              <a:defRPr/>
            </a:pPr>
            <a:r>
              <a:rPr lang="en-US" sz="2400"/>
              <a:t>Phonemic Awareness</a:t>
            </a:r>
          </a:p>
          <a:p>
            <a:pPr marL="796925" lvl="1" indent="-334645" eaLnBrk="1" hangingPunct="1">
              <a:defRPr/>
            </a:pPr>
            <a:r>
              <a:rPr lang="en-US" sz="2400"/>
              <a:t>Alphabet Recognition</a:t>
            </a:r>
          </a:p>
          <a:p>
            <a:pPr marL="796925" lvl="1" indent="-334645">
              <a:defRPr/>
            </a:pPr>
            <a:r>
              <a:rPr lang="en-US" sz="2400">
                <a:latin typeface="Comic Sans MS"/>
              </a:rPr>
              <a:t>Math Concepts</a:t>
            </a:r>
          </a:p>
          <a:p>
            <a:pPr marL="796925" lvl="1" indent="-334645" eaLnBrk="1" hangingPunct="1">
              <a:defRPr/>
            </a:pPr>
            <a:r>
              <a:rPr lang="en-US" sz="2400"/>
              <a:t>Print Awareness</a:t>
            </a:r>
          </a:p>
          <a:p>
            <a:pPr marL="796925" lvl="1" indent="-334645" eaLnBrk="1" hangingPunct="1">
              <a:defRPr/>
            </a:pPr>
            <a:r>
              <a:rPr lang="en-US" sz="2400"/>
              <a:t>Oral Language and Vocabulary</a:t>
            </a:r>
          </a:p>
          <a:p>
            <a:pPr marL="796925" lvl="1" indent="-334645" eaLnBrk="1" hangingPunct="1">
              <a:defRPr/>
            </a:pPr>
            <a:r>
              <a:rPr lang="en-US" sz="2400"/>
              <a:t>Literature/Listening Comprehension</a:t>
            </a:r>
          </a:p>
          <a:p>
            <a:pPr marL="796925" lvl="1" indent="-334645" eaLnBrk="1" hangingPunct="1">
              <a:defRPr/>
            </a:pPr>
            <a:r>
              <a:rPr lang="en-US" sz="2400"/>
              <a:t>Writing</a:t>
            </a:r>
          </a:p>
          <a:p>
            <a:pPr marL="796925" lvl="1" indent="-334645" eaLnBrk="1" hangingPunct="1">
              <a:defRPr/>
            </a:pPr>
            <a:r>
              <a:rPr lang="en-US" sz="2400"/>
              <a:t>Physical Development</a:t>
            </a:r>
          </a:p>
          <a:p>
            <a:pPr marL="796925" lvl="1" indent="-334645" eaLnBrk="1" hangingPunct="1">
              <a:defRPr/>
            </a:pPr>
            <a:r>
              <a:rPr lang="en-US" sz="2400"/>
              <a:t>Involving Families</a:t>
            </a:r>
          </a:p>
          <a:p>
            <a:pPr marL="438785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000" b="1"/>
          </a:p>
          <a:p>
            <a:pPr marL="438785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800" b="1"/>
          </a:p>
          <a:p>
            <a:pPr marL="438785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800" b="1"/>
          </a:p>
          <a:p>
            <a:pPr marL="438785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800" b="1"/>
          </a:p>
          <a:p>
            <a:pPr marL="438785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800" b="1"/>
          </a:p>
          <a:p>
            <a:pPr marL="438785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sz="28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3A35-CA17-8DB7-149F-B38A40ECE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Language Arts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6B3C1-8C4F-369F-6426-3B9ECB19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262" y="-82606"/>
            <a:ext cx="1452279" cy="500118"/>
          </a:xfrm>
        </p:spPr>
        <p:txBody>
          <a:bodyPr/>
          <a:lstStyle/>
          <a:p>
            <a:endParaRPr lang="en-US"/>
          </a:p>
        </p:txBody>
      </p:sp>
      <p:pic>
        <p:nvPicPr>
          <p:cNvPr id="7170" name="id-8927BEED-0939-42B0-98BA-D358D4AFD26E" descr="Image.jpeg">
            <a:extLst>
              <a:ext uri="{FF2B5EF4-FFF2-40B4-BE49-F238E27FC236}">
                <a16:creationId xmlns:a16="http://schemas.microsoft.com/office/drawing/2014/main" id="{887ABD72-5116-C430-8D42-76B0985A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4830365" cy="64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6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D31A6-4963-52D7-62FD-EDAFCB3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Math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35BA-7E2A-E793-F53F-F58C7BC9C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050" y="-62185"/>
            <a:ext cx="2198637" cy="135212"/>
          </a:xfrm>
        </p:spPr>
        <p:txBody>
          <a:bodyPr/>
          <a:lstStyle/>
          <a:p>
            <a:endParaRPr lang="en-US"/>
          </a:p>
        </p:txBody>
      </p:sp>
      <p:pic>
        <p:nvPicPr>
          <p:cNvPr id="8194" name="id-9F2A3A52-D0C2-4A7F-8558-7CC98EC7C778" descr="Image.jpeg">
            <a:extLst>
              <a:ext uri="{FF2B5EF4-FFF2-40B4-BE49-F238E27FC236}">
                <a16:creationId xmlns:a16="http://schemas.microsoft.com/office/drawing/2014/main" id="{8D6509C9-39F8-BB7C-6E30-55EE95EDE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363355" cy="581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11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10600" cy="1252728"/>
          </a:xfrm>
        </p:spPr>
        <p:txBody>
          <a:bodyPr/>
          <a:lstStyle/>
          <a:p>
            <a:r>
              <a:rPr lang="en-US"/>
              <a:t>Handwriting Without Tears</a:t>
            </a:r>
          </a:p>
        </p:txBody>
      </p:sp>
      <p:pic>
        <p:nvPicPr>
          <p:cNvPr id="4" name="Content Placeholder 3" descr="IMG_07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2" b="21922"/>
          <a:stretch>
            <a:fillRect/>
          </a:stretch>
        </p:blipFill>
        <p:spPr>
          <a:xfrm>
            <a:off x="457200" y="1927225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729618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/>
              <a:t>Mathematics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7772400" cy="4624387"/>
          </a:xfrm>
        </p:spPr>
        <p:txBody>
          <a:bodyPr/>
          <a:lstStyle/>
          <a:p>
            <a:pPr eaLnBrk="1" hangingPunct="1"/>
            <a:r>
              <a:rPr lang="en-US" sz="3200" b="1"/>
              <a:t>“Math Their Way” Program</a:t>
            </a:r>
          </a:p>
          <a:p>
            <a:pPr marL="796925" lvl="1" indent="-339725" eaLnBrk="1" hangingPunct="1"/>
            <a:r>
              <a:rPr lang="en-US"/>
              <a:t>Free Exploration</a:t>
            </a:r>
          </a:p>
          <a:p>
            <a:pPr marL="796925" lvl="1" indent="-339725" eaLnBrk="1" hangingPunct="1"/>
            <a:r>
              <a:rPr lang="en-US"/>
              <a:t>Patterning</a:t>
            </a:r>
          </a:p>
          <a:p>
            <a:pPr marL="796925" lvl="1" indent="-339725" eaLnBrk="1" hangingPunct="1"/>
            <a:r>
              <a:rPr lang="en-US"/>
              <a:t>Sorting and Classifying</a:t>
            </a:r>
          </a:p>
          <a:p>
            <a:pPr marL="796925" lvl="1" indent="-339725" eaLnBrk="1" hangingPunct="1"/>
            <a:r>
              <a:rPr lang="en-US"/>
              <a:t>Counting/Comparing/Same or More</a:t>
            </a:r>
          </a:p>
          <a:p>
            <a:pPr marL="796925" lvl="1" indent="-339725" eaLnBrk="1" hangingPunct="1"/>
            <a:r>
              <a:rPr lang="en-US"/>
              <a:t>Graphing</a:t>
            </a:r>
          </a:p>
          <a:p>
            <a:pPr marL="796925" lvl="1" indent="-339725" eaLnBrk="1" hangingPunct="1"/>
            <a:r>
              <a:rPr lang="en-US"/>
              <a:t>Numbers/Symbolic Representation</a:t>
            </a:r>
          </a:p>
          <a:p>
            <a:pPr marL="796925" lvl="1" indent="-339725" eaLnBrk="1" hangingPunct="1"/>
            <a:r>
              <a:rPr lang="en-US"/>
              <a:t>Addition/Subtraction Sentences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546</Words>
  <Application>Microsoft Office PowerPoint</Application>
  <PresentationFormat>On-screen Show (4:3)</PresentationFormat>
  <Paragraphs>115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Comic Sans MS</vt:lpstr>
      <vt:lpstr>Corbel</vt:lpstr>
      <vt:lpstr>Wingdings</vt:lpstr>
      <vt:lpstr>Wingdings 2</vt:lpstr>
      <vt:lpstr>Wingdings 3</vt:lpstr>
      <vt:lpstr>Module</vt:lpstr>
      <vt:lpstr>WELCOME TO PARENT INFORMATION NIGHT </vt:lpstr>
      <vt:lpstr>Communication  Connection</vt:lpstr>
      <vt:lpstr>Your TK Team</vt:lpstr>
      <vt:lpstr>Theory of Multiple Intelligence</vt:lpstr>
      <vt:lpstr>TK Curriculum</vt:lpstr>
      <vt:lpstr>Language Arts Standards</vt:lpstr>
      <vt:lpstr>Math Standards</vt:lpstr>
      <vt:lpstr>Handwriting Without Tears</vt:lpstr>
      <vt:lpstr>Mathematics</vt:lpstr>
      <vt:lpstr>Math - Patterns</vt:lpstr>
      <vt:lpstr>Math Manipulatives</vt:lpstr>
      <vt:lpstr>3 Be’s</vt:lpstr>
      <vt:lpstr>Classroom Management</vt:lpstr>
      <vt:lpstr>Happy Cloud</vt:lpstr>
      <vt:lpstr>Hot Shots</vt:lpstr>
      <vt:lpstr>Class Dojo</vt:lpstr>
      <vt:lpstr>Grading</vt:lpstr>
      <vt:lpstr>Homework</vt:lpstr>
      <vt:lpstr> Monthly Activity Calendar</vt:lpstr>
      <vt:lpstr>Response Journal</vt:lpstr>
      <vt:lpstr>Monthly Read Aloud</vt:lpstr>
      <vt:lpstr>Nutrition</vt:lpstr>
      <vt:lpstr>Student Snack Space</vt:lpstr>
      <vt:lpstr>Scholastic Book Orders</vt:lpstr>
      <vt:lpstr>Birthdays</vt:lpstr>
      <vt:lpstr>     Arrival and Dismissal</vt:lpstr>
      <vt:lpstr>Parent Volunteers</vt:lpstr>
      <vt:lpstr>Raptor Technology</vt:lpstr>
      <vt:lpstr>Parent Teacher Organization</vt:lpstr>
      <vt:lpstr>Our Transitional Kindergarten Classroom</vt:lpstr>
      <vt:lpstr>Thank you for attending Parent Information Night!   Your participation is another step towards guiding your child to success in school. </vt:lpstr>
    </vt:vector>
  </TitlesOfParts>
  <Company>AECOM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PARENT COLLEGIATE NIGHT</dc:title>
  <dc:creator>Somerville, Pat</dc:creator>
  <cp:lastModifiedBy>CintradoPrado, Theresa</cp:lastModifiedBy>
  <cp:revision>1</cp:revision>
  <cp:lastPrinted>2014-08-28T23:30:44Z</cp:lastPrinted>
  <dcterms:created xsi:type="dcterms:W3CDTF">2010-09-06T15:40:32Z</dcterms:created>
  <dcterms:modified xsi:type="dcterms:W3CDTF">2023-08-03T21:47:01Z</dcterms:modified>
</cp:coreProperties>
</file>